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sldIdLst>
    <p:sldId id="256" r:id="rId5"/>
    <p:sldId id="257" r:id="rId6"/>
    <p:sldId id="304" r:id="rId7"/>
    <p:sldId id="303" r:id="rId8"/>
    <p:sldId id="258" r:id="rId9"/>
    <p:sldId id="259" r:id="rId10"/>
    <p:sldId id="305" r:id="rId11"/>
    <p:sldId id="306" r:id="rId12"/>
    <p:sldId id="324" r:id="rId13"/>
    <p:sldId id="308" r:id="rId14"/>
    <p:sldId id="307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18" r:id="rId24"/>
    <p:sldId id="319" r:id="rId25"/>
    <p:sldId id="320" r:id="rId26"/>
    <p:sldId id="316" r:id="rId27"/>
    <p:sldId id="321" r:id="rId28"/>
    <p:sldId id="322" r:id="rId29"/>
    <p:sldId id="323" r:id="rId30"/>
    <p:sldId id="325" r:id="rId31"/>
    <p:sldId id="336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9461"/>
    <a:srgbClr val="1571B9"/>
    <a:srgbClr val="80E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724" autoAdjust="0"/>
  </p:normalViewPr>
  <p:slideViewPr>
    <p:cSldViewPr snapToGrid="0" snapToObjects="1" showGuides="1">
      <p:cViewPr>
        <p:scale>
          <a:sx n="100" d="100"/>
          <a:sy n="100" d="100"/>
        </p:scale>
        <p:origin x="605" y="39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44" d="100"/>
          <a:sy n="44" d="100"/>
        </p:scale>
        <p:origin x="285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i="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11-4F42-9820-14C1594E78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11-4F42-9820-14C1594E78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11-4F42-9820-14C1594E78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11-4F42-9820-14C1594E781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B-A547-85B4-2D970E386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b="1" i="0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IE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F7F-0542-A021-381EF1BC240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F7F-0542-A021-381EF1BC240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F7F-0542-A021-381EF1BC240B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6F7F-0542-A021-381EF1BC240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B-A547-85B4-2D970E3864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3.8</c:v>
                </c:pt>
                <c:pt idx="1">
                  <c:v>4.9000000000000004</c:v>
                </c:pt>
                <c:pt idx="2">
                  <c:v>2.8</c:v>
                </c:pt>
                <c:pt idx="3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F7F-0542-A021-381EF1BC24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5.8</c:v>
                </c:pt>
                <c:pt idx="2">
                  <c:v>3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F7F-0542-A021-381EF1BC2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497840"/>
        <c:axId val="66301920"/>
      </c:barChart>
      <c:catAx>
        <c:axId val="13249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301920"/>
        <c:crosses val="autoZero"/>
        <c:auto val="1"/>
        <c:lblAlgn val="ctr"/>
        <c:lblOffset val="100"/>
        <c:noMultiLvlLbl val="0"/>
      </c:catAx>
      <c:valAx>
        <c:axId val="6630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ndivisible Light" panose="020B0403000000020004" pitchFamily="34" charset="77"/>
                <a:ea typeface="+mn-ea"/>
                <a:cs typeface="+mn-cs"/>
              </a:defRPr>
            </a:pPr>
            <a:endParaRPr lang="en-US"/>
          </a:p>
        </c:txPr>
        <c:crossAx val="13249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F-8042-940D-EE5B27B68B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F-8042-940D-EE5B27B68B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CF-8042-940D-EE5B27B68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6787632"/>
        <c:axId val="66789280"/>
      </c:barChart>
      <c:catAx>
        <c:axId val="66787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789280"/>
        <c:crosses val="autoZero"/>
        <c:auto val="1"/>
        <c:lblAlgn val="ctr"/>
        <c:lblOffset val="100"/>
        <c:noMultiLvlLbl val="0"/>
      </c:catAx>
      <c:valAx>
        <c:axId val="66789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78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C4CB8-69D0-8045-8DD4-595BA0C01833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314DB-3015-2447-B305-393638FE2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3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97718"/>
            <a:ext cx="9144000" cy="1737366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0DA17-BAAF-2747-B8EB-9ADE136E70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47281"/>
            <a:ext cx="9144000" cy="1288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Subheading - optional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B450-DF19-3047-B799-5182953A91E5}"/>
              </a:ext>
            </a:extLst>
          </p:cNvPr>
          <p:cNvGrpSpPr/>
          <p:nvPr userDrawn="1"/>
        </p:nvGrpSpPr>
        <p:grpSpPr>
          <a:xfrm>
            <a:off x="0" y="5410880"/>
            <a:ext cx="12192000" cy="1447120"/>
            <a:chOff x="0" y="5174319"/>
            <a:chExt cx="12192000" cy="14471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5BA09B-2A92-F640-953A-D81D5F4A0BA0}"/>
                </a:ext>
              </a:extLst>
            </p:cNvPr>
            <p:cNvSpPr/>
            <p:nvPr userDrawn="1"/>
          </p:nvSpPr>
          <p:spPr>
            <a:xfrm>
              <a:off x="0" y="607567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56DE87-1F47-7541-944B-71737DB343DD}"/>
                </a:ext>
              </a:extLst>
            </p:cNvPr>
            <p:cNvSpPr/>
            <p:nvPr userDrawn="1"/>
          </p:nvSpPr>
          <p:spPr>
            <a:xfrm>
              <a:off x="9072000" y="589567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1068A3-A545-AD46-8DAA-207101793945}"/>
                </a:ext>
              </a:extLst>
            </p:cNvPr>
            <p:cNvSpPr/>
            <p:nvPr userDrawn="1"/>
          </p:nvSpPr>
          <p:spPr>
            <a:xfrm>
              <a:off x="0" y="572007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026284-5F50-B840-90E0-4656A9C40D4F}"/>
                </a:ext>
              </a:extLst>
            </p:cNvPr>
            <p:cNvSpPr/>
            <p:nvPr userDrawn="1"/>
          </p:nvSpPr>
          <p:spPr>
            <a:xfrm>
              <a:off x="9072000" y="554007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6CC73B-0166-E943-AFFE-CD9FF01E5EDD}"/>
                </a:ext>
              </a:extLst>
            </p:cNvPr>
            <p:cNvSpPr/>
            <p:nvPr userDrawn="1"/>
          </p:nvSpPr>
          <p:spPr>
            <a:xfrm>
              <a:off x="0" y="535431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F412D0-B6F8-AA4B-9E9B-834FDD210793}"/>
                </a:ext>
              </a:extLst>
            </p:cNvPr>
            <p:cNvSpPr/>
            <p:nvPr userDrawn="1"/>
          </p:nvSpPr>
          <p:spPr>
            <a:xfrm>
              <a:off x="9072000" y="517431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3C201B-667C-494E-A3BF-9BD957EC18FB}"/>
                </a:ext>
              </a:extLst>
            </p:cNvPr>
            <p:cNvSpPr/>
            <p:nvPr userDrawn="1"/>
          </p:nvSpPr>
          <p:spPr>
            <a:xfrm>
              <a:off x="0" y="644143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99D2BB-8752-F842-B238-C0FD6CFACD9C}"/>
                </a:ext>
              </a:extLst>
            </p:cNvPr>
            <p:cNvSpPr/>
            <p:nvPr userDrawn="1"/>
          </p:nvSpPr>
          <p:spPr>
            <a:xfrm>
              <a:off x="9072000" y="626143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701BF333-ACA1-5240-9FD5-E79304AC1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3427" y="642409"/>
            <a:ext cx="1443990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1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15E397-454C-424E-887D-4A09094C0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51C5E4-20B3-194D-BAFB-E54C5F906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12423-40D9-8E4D-B449-327C086AE6FE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E257A-16C1-B24B-AAC4-9B6EE5EDF37F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53F1F71-C981-D244-8F13-7BA50427D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CB01415-8704-A14C-B330-D32DBBBCF12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96745661"/>
              </p:ext>
            </p:extLst>
          </p:nvPr>
        </p:nvGraphicFramePr>
        <p:xfrm>
          <a:off x="5730240" y="812801"/>
          <a:ext cx="6116320" cy="4410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BBF0DE-89FE-2D45-ACA9-CEF1341D1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5347641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15E397-454C-424E-887D-4A09094C0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51C5E4-20B3-194D-BAFB-E54C5F906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12423-40D9-8E4D-B449-327C086AE6FE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E257A-16C1-B24B-AAC4-9B6EE5EDF37F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53F1F71-C981-D244-8F13-7BA50427D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CB01415-8704-A14C-B330-D32DBBBCF12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28383684"/>
              </p:ext>
            </p:extLst>
          </p:nvPr>
        </p:nvGraphicFramePr>
        <p:xfrm>
          <a:off x="6482080" y="704801"/>
          <a:ext cx="5024119" cy="461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D89B260-9B99-1740-B5BB-A79A88D5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5347641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5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15E397-454C-424E-887D-4A09094C0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51C5E4-20B3-194D-BAFB-E54C5F906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12423-40D9-8E4D-B449-327C086AE6FE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E257A-16C1-B24B-AAC4-9B6EE5EDF37F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53F1F71-C981-D244-8F13-7BA50427D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366A1A2-7830-AF43-B101-EE60C81F099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00141877"/>
              </p:ext>
            </p:extLst>
          </p:nvPr>
        </p:nvGraphicFramePr>
        <p:xfrm>
          <a:off x="651840" y="1825625"/>
          <a:ext cx="8128000" cy="4111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013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8566BE10-1413-2647-A948-16486FD6EF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3706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60920" y="5659428"/>
            <a:ext cx="4135120" cy="483383"/>
          </a:xfrm>
        </p:spPr>
        <p:txBody>
          <a:bodyPr anchor="t"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www.tus.ie</a:t>
            </a:r>
            <a:endParaRPr lang="en-US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9DDCF4-9EA4-A947-A1EC-A896C1FDCE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870" y="5470377"/>
            <a:ext cx="1940579" cy="78020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2FE59F2-300F-524C-A6D3-512856B347F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738160" y="3389339"/>
            <a:ext cx="8715680" cy="9277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3pPr>
            <a:lvl4pPr marL="13716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4pPr>
            <a:lvl5pPr marL="18288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Thank you!</a:t>
            </a:r>
          </a:p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92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26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2800" y="1122363"/>
            <a:ext cx="8401684" cy="2387600"/>
          </a:xfrm>
        </p:spPr>
        <p:txBody>
          <a:bodyPr anchor="t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0DA17-BAAF-2747-B8EB-9ADE136E70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2800" y="3602038"/>
            <a:ext cx="8401684" cy="124553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Subheading - optional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6F3420-0307-3F49-B0C0-388C85B60E49}"/>
              </a:ext>
            </a:extLst>
          </p:cNvPr>
          <p:cNvGrpSpPr/>
          <p:nvPr userDrawn="1"/>
        </p:nvGrpSpPr>
        <p:grpSpPr>
          <a:xfrm>
            <a:off x="9212126" y="0"/>
            <a:ext cx="3183073" cy="6858000"/>
            <a:chOff x="9214484" y="5080"/>
            <a:chExt cx="3180715" cy="6852920"/>
          </a:xfrm>
        </p:grpSpPr>
        <p:pic>
          <p:nvPicPr>
            <p:cNvPr id="7" name="Picture 6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37B94FE1-2DA1-5441-8E43-A3A1B38882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214484" y="3429000"/>
              <a:ext cx="2977515" cy="3429000"/>
            </a:xfrm>
            <a:prstGeom prst="rect">
              <a:avLst/>
            </a:prstGeom>
          </p:spPr>
        </p:pic>
        <p:pic>
          <p:nvPicPr>
            <p:cNvPr id="20" name="Picture 19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49A5AA3C-7390-8745-B0D8-B630FAEEAE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417684" y="5080"/>
              <a:ext cx="2977515" cy="3429000"/>
            </a:xfrm>
            <a:prstGeom prst="rect">
              <a:avLst/>
            </a:prstGeom>
          </p:spPr>
        </p:pic>
      </p:grp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22036045-C79C-3F48-9150-734AD61FF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0" y="5289867"/>
            <a:ext cx="2217492" cy="8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80E0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2800" y="1122363"/>
            <a:ext cx="7985760" cy="23876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Chapter Divider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C054-6C21-3845-9B4F-6A543B8C4B12}"/>
              </a:ext>
            </a:extLst>
          </p:cNvPr>
          <p:cNvGrpSpPr/>
          <p:nvPr userDrawn="1"/>
        </p:nvGrpSpPr>
        <p:grpSpPr>
          <a:xfrm rot="10800000">
            <a:off x="812800" y="3119118"/>
            <a:ext cx="1152000" cy="206401"/>
            <a:chOff x="651840" y="6045198"/>
            <a:chExt cx="1152000" cy="2064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2888E3-21CA-D24E-9D7D-8EAB4C652B26}"/>
                </a:ext>
              </a:extLst>
            </p:cNvPr>
            <p:cNvSpPr>
              <a:spLocks/>
            </p:cNvSpPr>
            <p:nvPr userDrawn="1"/>
          </p:nvSpPr>
          <p:spPr>
            <a:xfrm>
              <a:off x="651840" y="6045198"/>
              <a:ext cx="720000" cy="108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CB76DA-A9B3-0D46-9015-D7CFEB670060}"/>
                </a:ext>
              </a:extLst>
            </p:cNvPr>
            <p:cNvSpPr/>
            <p:nvPr userDrawn="1"/>
          </p:nvSpPr>
          <p:spPr>
            <a:xfrm>
              <a:off x="1371840" y="6143599"/>
              <a:ext cx="432000" cy="108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576EF6A5-8F93-644C-A7B7-2F4E0C2FE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7346" y="0"/>
            <a:ext cx="3038094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752CDC-5110-CE4E-954B-7EDCB7C6F6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2800" y="3608363"/>
            <a:ext cx="8364546" cy="22208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lnSpc>
                <a:spcPct val="100000"/>
              </a:lnSpc>
              <a:buNone/>
              <a:defRPr sz="2000"/>
            </a:lvl2pPr>
            <a:lvl3pPr marL="914400" indent="0">
              <a:lnSpc>
                <a:spcPct val="100000"/>
              </a:lnSpc>
              <a:buNone/>
              <a:defRPr sz="2000"/>
            </a:lvl3pPr>
            <a:lvl4pPr marL="1371600" indent="0">
              <a:lnSpc>
                <a:spcPct val="100000"/>
              </a:lnSpc>
              <a:buNone/>
              <a:defRPr sz="2000"/>
            </a:lvl4pPr>
            <a:lvl5pPr marL="1828800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dirty="0"/>
              <a:t>Click to edit Intro Paragraph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7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576EF6A5-8F93-644C-A7B7-2F4E0C2FE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7346" y="0"/>
            <a:ext cx="303809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8713C64-F576-3347-B803-3F3D3FA73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8505186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AD1FBC-C452-A841-BE81-9BFE7046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8505186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5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267A86-9229-DC4E-B1AA-8F0E3F7FB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1848" cy="6858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 descr="A picture containing qr code&#10;&#10;Description automatically generated">
            <a:extLst>
              <a:ext uri="{FF2B5EF4-FFF2-40B4-BE49-F238E27FC236}">
                <a16:creationId xmlns:a16="http://schemas.microsoft.com/office/drawing/2014/main" id="{37B94FE1-2DA1-5441-8E43-A3A1B38882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8080" y="-10064"/>
            <a:ext cx="5963768" cy="68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AF46C-A220-A44A-838E-0FEC5B4E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8162365" cy="6858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0E01B8-EDDD-AA4D-919A-85C497427E9E}"/>
              </a:ext>
            </a:extLst>
          </p:cNvPr>
          <p:cNvGrpSpPr/>
          <p:nvPr userDrawn="1"/>
        </p:nvGrpSpPr>
        <p:grpSpPr>
          <a:xfrm>
            <a:off x="8162365" y="0"/>
            <a:ext cx="4029635" cy="6858000"/>
            <a:chOff x="8162365" y="0"/>
            <a:chExt cx="4029635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A5DF090-5F4D-8840-8F21-A3BC97F175A0}"/>
                </a:ext>
              </a:extLst>
            </p:cNvPr>
            <p:cNvGrpSpPr/>
            <p:nvPr userDrawn="1"/>
          </p:nvGrpSpPr>
          <p:grpSpPr>
            <a:xfrm>
              <a:off x="8162365" y="0"/>
              <a:ext cx="4029635" cy="3429000"/>
              <a:chOff x="0" y="5174319"/>
              <a:chExt cx="12192000" cy="144712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A095DC-70AA-DF48-AE36-4B5D00FDDDCE}"/>
                  </a:ext>
                </a:extLst>
              </p:cNvPr>
              <p:cNvSpPr/>
              <p:nvPr userDrawn="1"/>
            </p:nvSpPr>
            <p:spPr>
              <a:xfrm>
                <a:off x="0" y="60756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0C8D77-9231-074A-914A-28CBD8B81F32}"/>
                  </a:ext>
                </a:extLst>
              </p:cNvPr>
              <p:cNvSpPr/>
              <p:nvPr userDrawn="1"/>
            </p:nvSpPr>
            <p:spPr>
              <a:xfrm>
                <a:off x="9072000" y="58956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38F590-F127-1E42-A63B-E17A2AA8BBB6}"/>
                  </a:ext>
                </a:extLst>
              </p:cNvPr>
              <p:cNvSpPr/>
              <p:nvPr userDrawn="1"/>
            </p:nvSpPr>
            <p:spPr>
              <a:xfrm>
                <a:off x="0" y="57200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799B40-5B74-234E-A6A9-ECAD94DF9738}"/>
                  </a:ext>
                </a:extLst>
              </p:cNvPr>
              <p:cNvSpPr/>
              <p:nvPr userDrawn="1"/>
            </p:nvSpPr>
            <p:spPr>
              <a:xfrm>
                <a:off x="9072000" y="55400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741C07-A048-8E4B-A694-6C2C15AC6414}"/>
                  </a:ext>
                </a:extLst>
              </p:cNvPr>
              <p:cNvSpPr/>
              <p:nvPr userDrawn="1"/>
            </p:nvSpPr>
            <p:spPr>
              <a:xfrm>
                <a:off x="0" y="535431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86C26-B19E-6848-8BA5-AEAE44617826}"/>
                  </a:ext>
                </a:extLst>
              </p:cNvPr>
              <p:cNvSpPr/>
              <p:nvPr userDrawn="1"/>
            </p:nvSpPr>
            <p:spPr>
              <a:xfrm>
                <a:off x="9072000" y="517431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784491-BA72-C243-B30F-8987F1928EF8}"/>
                  </a:ext>
                </a:extLst>
              </p:cNvPr>
              <p:cNvSpPr/>
              <p:nvPr userDrawn="1"/>
            </p:nvSpPr>
            <p:spPr>
              <a:xfrm>
                <a:off x="0" y="644143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77C658-4C32-4C4D-A362-D24FBC18A100}"/>
                  </a:ext>
                </a:extLst>
              </p:cNvPr>
              <p:cNvSpPr/>
              <p:nvPr userDrawn="1"/>
            </p:nvSpPr>
            <p:spPr>
              <a:xfrm>
                <a:off x="9072000" y="626143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F5C73D-ECCA-1144-A827-63EF05972F12}"/>
                </a:ext>
              </a:extLst>
            </p:cNvPr>
            <p:cNvGrpSpPr/>
            <p:nvPr userDrawn="1"/>
          </p:nvGrpSpPr>
          <p:grpSpPr>
            <a:xfrm>
              <a:off x="8162365" y="3429000"/>
              <a:ext cx="4029635" cy="3429000"/>
              <a:chOff x="0" y="5174319"/>
              <a:chExt cx="12192000" cy="144712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C19E7-7D26-834B-8D9D-4358671D06FD}"/>
                  </a:ext>
                </a:extLst>
              </p:cNvPr>
              <p:cNvSpPr/>
              <p:nvPr userDrawn="1"/>
            </p:nvSpPr>
            <p:spPr>
              <a:xfrm>
                <a:off x="0" y="60756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A7B0BA-9732-4A47-9C9D-F27D3D0E9558}"/>
                  </a:ext>
                </a:extLst>
              </p:cNvPr>
              <p:cNvSpPr/>
              <p:nvPr userDrawn="1"/>
            </p:nvSpPr>
            <p:spPr>
              <a:xfrm>
                <a:off x="9072000" y="58956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9A5EE3-B18F-EA41-A551-780CCC68F939}"/>
                  </a:ext>
                </a:extLst>
              </p:cNvPr>
              <p:cNvSpPr/>
              <p:nvPr userDrawn="1"/>
            </p:nvSpPr>
            <p:spPr>
              <a:xfrm>
                <a:off x="0" y="57200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82A18B-EC08-094D-8CBE-624DBAC96BB7}"/>
                  </a:ext>
                </a:extLst>
              </p:cNvPr>
              <p:cNvSpPr/>
              <p:nvPr userDrawn="1"/>
            </p:nvSpPr>
            <p:spPr>
              <a:xfrm>
                <a:off x="9072000" y="55400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09934A4-CAA0-B44D-993C-B1840A8BEAC3}"/>
                  </a:ext>
                </a:extLst>
              </p:cNvPr>
              <p:cNvSpPr/>
              <p:nvPr userDrawn="1"/>
            </p:nvSpPr>
            <p:spPr>
              <a:xfrm>
                <a:off x="0" y="535431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8D9FC2-BF51-5249-9DE4-23A4166B8889}"/>
                  </a:ext>
                </a:extLst>
              </p:cNvPr>
              <p:cNvSpPr/>
              <p:nvPr userDrawn="1"/>
            </p:nvSpPr>
            <p:spPr>
              <a:xfrm>
                <a:off x="9072000" y="517431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8E6494-42A9-3742-9D97-7D1705E8EBA3}"/>
                  </a:ext>
                </a:extLst>
              </p:cNvPr>
              <p:cNvSpPr/>
              <p:nvPr userDrawn="1"/>
            </p:nvSpPr>
            <p:spPr>
              <a:xfrm>
                <a:off x="0" y="644143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002A858-FE74-4C4E-BB93-B16A856707C4}"/>
                  </a:ext>
                </a:extLst>
              </p:cNvPr>
              <p:cNvSpPr/>
              <p:nvPr userDrawn="1"/>
            </p:nvSpPr>
            <p:spPr>
              <a:xfrm>
                <a:off x="9072000" y="626143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08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AF46C-A220-A44A-838E-0FEC5B4E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8162365" cy="6858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0DC3A5-7717-6842-94D4-8C2E18858210}"/>
              </a:ext>
            </a:extLst>
          </p:cNvPr>
          <p:cNvGrpSpPr/>
          <p:nvPr userDrawn="1"/>
        </p:nvGrpSpPr>
        <p:grpSpPr>
          <a:xfrm>
            <a:off x="8162365" y="0"/>
            <a:ext cx="4029635" cy="6858000"/>
            <a:chOff x="8162365" y="423582"/>
            <a:chExt cx="4222376" cy="64344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A095DC-70AA-DF48-AE36-4B5D00FDDDCE}"/>
                </a:ext>
              </a:extLst>
            </p:cNvPr>
            <p:cNvSpPr/>
            <p:nvPr userDrawn="1"/>
          </p:nvSpPr>
          <p:spPr>
            <a:xfrm>
              <a:off x="8162365" y="3904312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0C8D77-9231-074A-914A-28CBD8B81F32}"/>
                </a:ext>
              </a:extLst>
            </p:cNvPr>
            <p:cNvSpPr/>
            <p:nvPr userDrawn="1"/>
          </p:nvSpPr>
          <p:spPr>
            <a:xfrm>
              <a:off x="10503741" y="3637530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38F590-F127-1E42-A63B-E17A2AA8BBB6}"/>
                </a:ext>
              </a:extLst>
            </p:cNvPr>
            <p:cNvSpPr/>
            <p:nvPr userDrawn="1"/>
          </p:nvSpPr>
          <p:spPr>
            <a:xfrm>
              <a:off x="8162365" y="3377270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99B40-5B74-234E-A6A9-ECAD94DF9738}"/>
                </a:ext>
              </a:extLst>
            </p:cNvPr>
            <p:cNvSpPr/>
            <p:nvPr userDrawn="1"/>
          </p:nvSpPr>
          <p:spPr>
            <a:xfrm>
              <a:off x="10503741" y="3110488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741C07-A048-8E4B-A694-6C2C15AC6414}"/>
                </a:ext>
              </a:extLst>
            </p:cNvPr>
            <p:cNvSpPr/>
            <p:nvPr userDrawn="1"/>
          </p:nvSpPr>
          <p:spPr>
            <a:xfrm>
              <a:off x="8162365" y="2835170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86C26-B19E-6848-8BA5-AEAE44617826}"/>
                </a:ext>
              </a:extLst>
            </p:cNvPr>
            <p:cNvSpPr/>
            <p:nvPr userDrawn="1"/>
          </p:nvSpPr>
          <p:spPr>
            <a:xfrm>
              <a:off x="10503741" y="2568388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84491-BA72-C243-B30F-8987F1928EF8}"/>
                </a:ext>
              </a:extLst>
            </p:cNvPr>
            <p:cNvSpPr/>
            <p:nvPr userDrawn="1"/>
          </p:nvSpPr>
          <p:spPr>
            <a:xfrm>
              <a:off x="8162365" y="4446412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77C658-4C32-4C4D-A362-D24FBC18A100}"/>
                </a:ext>
              </a:extLst>
            </p:cNvPr>
            <p:cNvSpPr/>
            <p:nvPr userDrawn="1"/>
          </p:nvSpPr>
          <p:spPr>
            <a:xfrm>
              <a:off x="10503741" y="4179631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DC19E7-7D26-834B-8D9D-4358671D06FD}"/>
                </a:ext>
              </a:extLst>
            </p:cNvPr>
            <p:cNvSpPr/>
            <p:nvPr userDrawn="1"/>
          </p:nvSpPr>
          <p:spPr>
            <a:xfrm>
              <a:off x="8162365" y="6049118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A7B0BA-9732-4A47-9C9D-F27D3D0E9558}"/>
                </a:ext>
              </a:extLst>
            </p:cNvPr>
            <p:cNvSpPr/>
            <p:nvPr userDrawn="1"/>
          </p:nvSpPr>
          <p:spPr>
            <a:xfrm>
              <a:off x="10503741" y="5782336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9A5EE3-B18F-EA41-A551-780CCC68F939}"/>
                </a:ext>
              </a:extLst>
            </p:cNvPr>
            <p:cNvSpPr/>
            <p:nvPr userDrawn="1"/>
          </p:nvSpPr>
          <p:spPr>
            <a:xfrm>
              <a:off x="8162365" y="552207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82A18B-EC08-094D-8CBE-624DBAC96BB7}"/>
                </a:ext>
              </a:extLst>
            </p:cNvPr>
            <p:cNvSpPr/>
            <p:nvPr userDrawn="1"/>
          </p:nvSpPr>
          <p:spPr>
            <a:xfrm>
              <a:off x="10503741" y="5255294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9934A4-CAA0-B44D-993C-B1840A8BEAC3}"/>
                </a:ext>
              </a:extLst>
            </p:cNvPr>
            <p:cNvSpPr/>
            <p:nvPr userDrawn="1"/>
          </p:nvSpPr>
          <p:spPr>
            <a:xfrm>
              <a:off x="8162365" y="497997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8D9FC2-BF51-5249-9DE4-23A4166B8889}"/>
                </a:ext>
              </a:extLst>
            </p:cNvPr>
            <p:cNvSpPr/>
            <p:nvPr userDrawn="1"/>
          </p:nvSpPr>
          <p:spPr>
            <a:xfrm>
              <a:off x="10503741" y="4713194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8E6494-42A9-3742-9D97-7D1705E8EBA3}"/>
                </a:ext>
              </a:extLst>
            </p:cNvPr>
            <p:cNvSpPr/>
            <p:nvPr userDrawn="1"/>
          </p:nvSpPr>
          <p:spPr>
            <a:xfrm>
              <a:off x="8162365" y="6591218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02A858-FE74-4C4E-BB93-B16A856707C4}"/>
                </a:ext>
              </a:extLst>
            </p:cNvPr>
            <p:cNvSpPr/>
            <p:nvPr userDrawn="1"/>
          </p:nvSpPr>
          <p:spPr>
            <a:xfrm>
              <a:off x="10503741" y="6324437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78B143E-0974-B744-B9C0-1DB1DC7C6451}"/>
                </a:ext>
              </a:extLst>
            </p:cNvPr>
            <p:cNvSpPr/>
            <p:nvPr userDrawn="1"/>
          </p:nvSpPr>
          <p:spPr>
            <a:xfrm>
              <a:off x="8162365" y="175950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9808C7-D434-5942-930F-D35A22CEF746}"/>
                </a:ext>
              </a:extLst>
            </p:cNvPr>
            <p:cNvSpPr/>
            <p:nvPr userDrawn="1"/>
          </p:nvSpPr>
          <p:spPr>
            <a:xfrm>
              <a:off x="10503741" y="1492724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205D81-438F-9349-B74E-6F9C5430C470}"/>
                </a:ext>
              </a:extLst>
            </p:cNvPr>
            <p:cNvSpPr/>
            <p:nvPr userDrawn="1"/>
          </p:nvSpPr>
          <p:spPr>
            <a:xfrm>
              <a:off x="8162365" y="1232464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7C2F8D-4406-4E4C-B545-CBBE2F662F95}"/>
                </a:ext>
              </a:extLst>
            </p:cNvPr>
            <p:cNvSpPr/>
            <p:nvPr userDrawn="1"/>
          </p:nvSpPr>
          <p:spPr>
            <a:xfrm>
              <a:off x="10503741" y="965682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1CE260-FFA7-6045-BCF7-49FE518DE0EF}"/>
                </a:ext>
              </a:extLst>
            </p:cNvPr>
            <p:cNvSpPr/>
            <p:nvPr userDrawn="1"/>
          </p:nvSpPr>
          <p:spPr>
            <a:xfrm>
              <a:off x="8162365" y="690364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0129C5-412C-D14A-A094-82CF257BFEFA}"/>
                </a:ext>
              </a:extLst>
            </p:cNvPr>
            <p:cNvSpPr/>
            <p:nvPr userDrawn="1"/>
          </p:nvSpPr>
          <p:spPr>
            <a:xfrm>
              <a:off x="10503741" y="423582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318FAD-652A-AB40-A276-AC72124179C0}"/>
                </a:ext>
              </a:extLst>
            </p:cNvPr>
            <p:cNvSpPr/>
            <p:nvPr userDrawn="1"/>
          </p:nvSpPr>
          <p:spPr>
            <a:xfrm>
              <a:off x="8162365" y="230160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933C9A-8950-A04D-919F-E3805161B482}"/>
                </a:ext>
              </a:extLst>
            </p:cNvPr>
            <p:cNvSpPr/>
            <p:nvPr userDrawn="1"/>
          </p:nvSpPr>
          <p:spPr>
            <a:xfrm>
              <a:off x="10503741" y="2034825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78EF92-1255-F64A-8C79-78C6E78EED49}"/>
                </a:ext>
              </a:extLst>
            </p:cNvPr>
            <p:cNvGrpSpPr/>
            <p:nvPr userDrawn="1"/>
          </p:nvGrpSpPr>
          <p:grpSpPr>
            <a:xfrm>
              <a:off x="11308976" y="690364"/>
              <a:ext cx="1075765" cy="6167636"/>
              <a:chOff x="11308976" y="690364"/>
              <a:chExt cx="2341376" cy="6167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CB844ED-C02A-7D49-BA10-A3A11748AA37}"/>
                  </a:ext>
                </a:extLst>
              </p:cNvPr>
              <p:cNvSpPr/>
              <p:nvPr userDrawn="1"/>
            </p:nvSpPr>
            <p:spPr>
              <a:xfrm>
                <a:off x="11308976" y="3904312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FF6F25-3D4B-174E-AF89-1C6DADC9E95A}"/>
                  </a:ext>
                </a:extLst>
              </p:cNvPr>
              <p:cNvSpPr/>
              <p:nvPr userDrawn="1"/>
            </p:nvSpPr>
            <p:spPr>
              <a:xfrm>
                <a:off x="11308976" y="3377270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422318B-1FD2-EE4B-B96C-62F44C3A5F63}"/>
                  </a:ext>
                </a:extLst>
              </p:cNvPr>
              <p:cNvSpPr/>
              <p:nvPr userDrawn="1"/>
            </p:nvSpPr>
            <p:spPr>
              <a:xfrm>
                <a:off x="11308976" y="2835170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5AB558-F70E-6743-9341-FACBD4AC06FB}"/>
                  </a:ext>
                </a:extLst>
              </p:cNvPr>
              <p:cNvSpPr/>
              <p:nvPr userDrawn="1"/>
            </p:nvSpPr>
            <p:spPr>
              <a:xfrm>
                <a:off x="11308976" y="4446412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29C515C-4B35-9444-8C0D-88AB3FBBD7D9}"/>
                  </a:ext>
                </a:extLst>
              </p:cNvPr>
              <p:cNvSpPr/>
              <p:nvPr userDrawn="1"/>
            </p:nvSpPr>
            <p:spPr>
              <a:xfrm>
                <a:off x="11308976" y="6049118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8529FD5-9EDD-F046-A638-E1AB6F6D9759}"/>
                  </a:ext>
                </a:extLst>
              </p:cNvPr>
              <p:cNvSpPr/>
              <p:nvPr userDrawn="1"/>
            </p:nvSpPr>
            <p:spPr>
              <a:xfrm>
                <a:off x="11308976" y="552207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5F46D2-E587-B948-89D0-D1FF7656E220}"/>
                  </a:ext>
                </a:extLst>
              </p:cNvPr>
              <p:cNvSpPr/>
              <p:nvPr userDrawn="1"/>
            </p:nvSpPr>
            <p:spPr>
              <a:xfrm>
                <a:off x="11308976" y="497997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2D33BDB-D599-434F-AC90-6FC19B877142}"/>
                  </a:ext>
                </a:extLst>
              </p:cNvPr>
              <p:cNvSpPr/>
              <p:nvPr userDrawn="1"/>
            </p:nvSpPr>
            <p:spPr>
              <a:xfrm>
                <a:off x="11308976" y="6591218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F553E1-5D9B-BB48-B0CA-794ACAE02DCE}"/>
                  </a:ext>
                </a:extLst>
              </p:cNvPr>
              <p:cNvSpPr/>
              <p:nvPr userDrawn="1"/>
            </p:nvSpPr>
            <p:spPr>
              <a:xfrm>
                <a:off x="11308976" y="175950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0A1E78-72F6-E448-8C19-28F6EE0E6A5B}"/>
                  </a:ext>
                </a:extLst>
              </p:cNvPr>
              <p:cNvSpPr/>
              <p:nvPr userDrawn="1"/>
            </p:nvSpPr>
            <p:spPr>
              <a:xfrm>
                <a:off x="11308976" y="1232464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89C229-06E6-1E47-B253-8F937467D1D1}"/>
                  </a:ext>
                </a:extLst>
              </p:cNvPr>
              <p:cNvSpPr/>
              <p:nvPr userDrawn="1"/>
            </p:nvSpPr>
            <p:spPr>
              <a:xfrm>
                <a:off x="11308976" y="690364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15CBC5-62DD-AA4F-8F0B-21FF6D269BEA}"/>
                  </a:ext>
                </a:extLst>
              </p:cNvPr>
              <p:cNvSpPr/>
              <p:nvPr userDrawn="1"/>
            </p:nvSpPr>
            <p:spPr>
              <a:xfrm>
                <a:off x="11308976" y="230160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15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FEDE-5DE5-5744-9430-FA3D2A0FE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10773080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1703-E40F-E24B-9978-2E2CAB662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A9BA50C-113D-0F4D-B186-3F51DC27C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 dirty="0"/>
              <a:t>  |  Presentation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136E7-E855-404E-B8E5-BA7B607593BB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C91A30-F195-5140-8E73-095C1140061E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7D18523-32DA-B146-8B4C-BC8C234E3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9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4C50091-7746-0C43-8DC2-BCAC953E3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1135BEE-55E7-B44A-880A-8C09D6D86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9CE28-512B-604F-936D-F1D0DB96C2DD}"/>
              </a:ext>
            </a:extLst>
          </p:cNvPr>
          <p:cNvSpPr/>
          <p:nvPr userDrawn="1"/>
        </p:nvSpPr>
        <p:spPr>
          <a:xfrm>
            <a:off x="651840" y="604519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F2062-BF33-0C4F-B52D-192E2E258FB4}"/>
              </a:ext>
            </a:extLst>
          </p:cNvPr>
          <p:cNvSpPr/>
          <p:nvPr userDrawn="1"/>
        </p:nvSpPr>
        <p:spPr>
          <a:xfrm>
            <a:off x="9723840" y="593719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2B71B15C-8AF3-6E4D-8F3A-94A22CA5CE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ACBC87-DC3E-E546-81DC-3CE766AF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5347641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D5EB77E-BA9C-9247-9CFB-53647D3E06C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548719" y="704801"/>
            <a:ext cx="4957480" cy="50292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8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3E4AE-132A-8D4E-A781-72EDFCB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0" y="365125"/>
            <a:ext cx="10773080" cy="132556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76C11-F982-9546-898B-E10760420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160" y="1825625"/>
            <a:ext cx="10773080" cy="400357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8B3B-809D-554C-83E1-E1DF24266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2160" y="6356349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432813-06BC-C841-9E95-BAE7A3984933}" type="slidenum">
              <a:rPr lang="en-US" b="1" smtClean="0"/>
              <a:pPr/>
              <a:t>‹#›</a:t>
            </a:fld>
            <a:r>
              <a:rPr lang="en-US"/>
              <a:t>  | 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3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60" r:id="rId4"/>
    <p:sldLayoutId id="2147483661" r:id="rId5"/>
    <p:sldLayoutId id="2147483662" r:id="rId6"/>
    <p:sldLayoutId id="2147483663" r:id="rId7"/>
    <p:sldLayoutId id="2147483650" r:id="rId8"/>
    <p:sldLayoutId id="2147483652" r:id="rId9"/>
    <p:sldLayoutId id="2147483654" r:id="rId10"/>
    <p:sldLayoutId id="2147483659" r:id="rId11"/>
    <p:sldLayoutId id="2147483658" r:id="rId12"/>
    <p:sldLayoutId id="2147483664" r:id="rId13"/>
    <p:sldLayoutId id="214748365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F63F-4B16-0086-8693-288CAF665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IE" dirty="0"/>
              <a:t>Data Visualisation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C39C5-A07F-D334-E80E-B2154E62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2024-2025 Numeric Computing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by Dr Yuhang Ye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95036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3D3747-F819-CC89-1F56-AC521E54D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NumPy Array Operations</a:t>
            </a:r>
            <a:endParaRPr lang="en-I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BF7901-1868-E685-F4E2-D988CB7375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Part A</a:t>
            </a:r>
          </a:p>
        </p:txBody>
      </p:sp>
    </p:spTree>
    <p:extLst>
      <p:ext uri="{BB962C8B-B14F-4D97-AF65-F5344CB8AC3E}">
        <p14:creationId xmlns:p14="http://schemas.microsoft.com/office/powerpoint/2010/main" val="4098079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7C08-EC54-3633-FD92-0FA6C4AE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Basic Operations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DA7D10-633C-7093-6BBA-535463A76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110972"/>
            <a:ext cx="8505825" cy="34329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C7BF7D-F42A-E4D4-AD72-6B1CCE6E36C7}"/>
              </a:ext>
            </a:extLst>
          </p:cNvPr>
          <p:cNvSpPr txBox="1"/>
          <p:nvPr/>
        </p:nvSpPr>
        <p:spPr>
          <a:xfrm>
            <a:off x="5214730" y="3697357"/>
            <a:ext cx="506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[1, 2, 3] + [4, 5, 6, 7] will not work, as dim not match</a:t>
            </a:r>
          </a:p>
        </p:txBody>
      </p:sp>
    </p:spTree>
    <p:extLst>
      <p:ext uri="{BB962C8B-B14F-4D97-AF65-F5344CB8AC3E}">
        <p14:creationId xmlns:p14="http://schemas.microsoft.com/office/powerpoint/2010/main" val="105717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7C08-EC54-3633-FD92-0FA6C4AE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>
                <a:effectLst/>
              </a:rPr>
              <a:t>Broadcasting</a:t>
            </a:r>
            <a:endParaRPr lang="en-IE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34FCF4C-A72B-3417-CA4E-19AC9D7CE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382078"/>
            <a:ext cx="8505825" cy="2890769"/>
          </a:xfrm>
        </p:spPr>
      </p:pic>
    </p:spTree>
    <p:extLst>
      <p:ext uri="{BB962C8B-B14F-4D97-AF65-F5344CB8AC3E}">
        <p14:creationId xmlns:p14="http://schemas.microsoft.com/office/powerpoint/2010/main" val="250750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30DC-4F7F-DFEC-D9A6-8EBF3E8E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Mathematical 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C24D83-E99D-7C47-BDCD-5CB4B8A19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1874245"/>
            <a:ext cx="8505825" cy="3906435"/>
          </a:xfrm>
        </p:spPr>
      </p:pic>
    </p:spTree>
    <p:extLst>
      <p:ext uri="{BB962C8B-B14F-4D97-AF65-F5344CB8AC3E}">
        <p14:creationId xmlns:p14="http://schemas.microsoft.com/office/powerpoint/2010/main" val="197300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1B9F-5820-10BA-AB17-A7F54899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Useful Statistic 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E1743A-2357-E9F9-1B3F-0258F87C6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744" y="1825625"/>
            <a:ext cx="7853363" cy="4003675"/>
          </a:xfrm>
        </p:spPr>
      </p:pic>
    </p:spTree>
    <p:extLst>
      <p:ext uri="{BB962C8B-B14F-4D97-AF65-F5344CB8AC3E}">
        <p14:creationId xmlns:p14="http://schemas.microsoft.com/office/powerpoint/2010/main" val="91642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108D-EB17-9224-BEB4-E16DFCEA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Array Slicing and Indexing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39A93C-3EF9-2B3B-28E1-CB1BD8AD2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1877421"/>
            <a:ext cx="8505825" cy="3900083"/>
          </a:xfrm>
        </p:spPr>
      </p:pic>
    </p:spTree>
    <p:extLst>
      <p:ext uri="{BB962C8B-B14F-4D97-AF65-F5344CB8AC3E}">
        <p14:creationId xmlns:p14="http://schemas.microsoft.com/office/powerpoint/2010/main" val="147835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5013-273D-45E6-A15E-1BA10AD0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Stacking Arrays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532731-9C1A-5751-914C-9A4FDD01C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483" y="1825625"/>
            <a:ext cx="8453885" cy="4003675"/>
          </a:xfr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7F32EA-B4A3-F946-EA06-6B385F02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319" y="0"/>
            <a:ext cx="6482821" cy="1627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AC9B8-3A15-C447-8CFF-D812600CD75F}"/>
              </a:ext>
            </a:extLst>
          </p:cNvPr>
          <p:cNvSpPr txBox="1"/>
          <p:nvPr/>
        </p:nvSpPr>
        <p:spPr>
          <a:xfrm>
            <a:off x="2124635" y="5197288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Consolas" panose="020B0609020204030204" pitchFamily="49" charset="0"/>
              </a:rPr>
              <a:t>[1, 2, 3, 4, 5, 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F0FE1-A52D-B8D5-DD14-E5B84CB1ED78}"/>
              </a:ext>
            </a:extLst>
          </p:cNvPr>
          <p:cNvSpPr txBox="1"/>
          <p:nvPr/>
        </p:nvSpPr>
        <p:spPr>
          <a:xfrm>
            <a:off x="2017059" y="342900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latin typeface="Consolas" panose="020B0609020204030204" pitchFamily="49" charset="0"/>
              </a:rPr>
              <a:t>[[1, 2, 3], </a:t>
            </a:r>
          </a:p>
          <a:p>
            <a:r>
              <a:rPr lang="en-IE" dirty="0">
                <a:latin typeface="Consolas" panose="020B0609020204030204" pitchFamily="49" charset="0"/>
              </a:rPr>
              <a:t> [4, 5, 6]]</a:t>
            </a:r>
          </a:p>
        </p:txBody>
      </p:sp>
    </p:spTree>
    <p:extLst>
      <p:ext uri="{BB962C8B-B14F-4D97-AF65-F5344CB8AC3E}">
        <p14:creationId xmlns:p14="http://schemas.microsoft.com/office/powerpoint/2010/main" val="226839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5013-273D-45E6-A15E-1BA10AD0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Stacking Arrays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E4CA8B-047E-F2CA-5843-D715F8556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277" y="1825625"/>
            <a:ext cx="8158297" cy="4003675"/>
          </a:xfrm>
        </p:spPr>
      </p:pic>
      <p:pic>
        <p:nvPicPr>
          <p:cNvPr id="4" name="Picture 3" descr="A blue square with black numbers&#10;&#10;Description automatically generated">
            <a:extLst>
              <a:ext uri="{FF2B5EF4-FFF2-40B4-BE49-F238E27FC236}">
                <a16:creationId xmlns:a16="http://schemas.microsoft.com/office/drawing/2014/main" id="{FCCF2D84-53D6-7938-2E74-FA09677F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189" y="156322"/>
            <a:ext cx="5791760" cy="14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1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2ABB-340C-4375-458B-1A4A406F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>
                <a:effectLst/>
              </a:rPr>
              <a:t>Concatenating Arrays</a:t>
            </a:r>
            <a:endParaRPr lang="en-I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B8BF6E-4549-C9A6-0B13-BB1B643C4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327" y="1825625"/>
            <a:ext cx="8426196" cy="40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FD5575-604F-9A1E-BDA1-0A24F0440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NumPy Array Operations</a:t>
            </a:r>
            <a:endParaRPr lang="en-I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F89D25-68AE-CE94-EDBE-172FDF72F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Part B</a:t>
            </a:r>
          </a:p>
        </p:txBody>
      </p:sp>
    </p:spTree>
    <p:extLst>
      <p:ext uri="{BB962C8B-B14F-4D97-AF65-F5344CB8AC3E}">
        <p14:creationId xmlns:p14="http://schemas.microsoft.com/office/powerpoint/2010/main" val="367790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8FD1E2-23AB-D5A2-FA71-A6EB8F6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Why Learn </a:t>
            </a:r>
            <a:r>
              <a:rPr lang="en-IE" dirty="0" err="1"/>
              <a:t>Numpy</a:t>
            </a:r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E281F1-8393-8336-3CD5-AC393790D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you're considering a future career in data analytics using Python, it's almost certain you'll use NumPy. This is true unless you prefer </a:t>
            </a:r>
            <a:r>
              <a:rPr lang="en-US" dirty="0" err="1"/>
              <a:t>PyTorch</a:t>
            </a:r>
            <a:r>
              <a:rPr lang="en-US" dirty="0"/>
              <a:t> for deep learning, which offers similar functionalities. However, many in deep learning still rely on NumPy for numerical computing alongside </a:t>
            </a:r>
            <a:r>
              <a:rPr lang="en-US" dirty="0" err="1"/>
              <a:t>PyTorch</a:t>
            </a:r>
            <a:r>
              <a:rPr lang="en-US" dirty="0"/>
              <a:t>. It's an unusual but common practice.</a:t>
            </a:r>
          </a:p>
          <a:p>
            <a:r>
              <a:rPr lang="en-US" dirty="0"/>
              <a:t>NumPy serves as the foundation for nearly all CPU-based data analytics and scientific computing tools, such as SciPy, OpenCV, scikit-learn, and pandas. </a:t>
            </a:r>
          </a:p>
          <a:p>
            <a:r>
              <a:rPr lang="en-US" dirty="0"/>
              <a:t>Within pandas (next section), for instance, data is typically handled using NumPy arrays. Indeed, accessing the `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df.values</a:t>
            </a:r>
            <a:r>
              <a:rPr lang="en-US" dirty="0"/>
              <a:t>` attribute of a </a:t>
            </a:r>
            <a:r>
              <a:rPr lang="en-US" dirty="0" err="1"/>
              <a:t>DataFrame</a:t>
            </a:r>
            <a:r>
              <a:rPr lang="en-US" dirty="0"/>
              <a:t> will return its underlying NumPy array.</a:t>
            </a:r>
          </a:p>
        </p:txBody>
      </p:sp>
    </p:spTree>
    <p:extLst>
      <p:ext uri="{BB962C8B-B14F-4D97-AF65-F5344CB8AC3E}">
        <p14:creationId xmlns:p14="http://schemas.microsoft.com/office/powerpoint/2010/main" val="19320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7D15-91FD-2534-FFE7-A5D8EECD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Binary Mask Indexing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E6740-9304-92E6-3BA6-712E32D253BE}"/>
              </a:ext>
            </a:extLst>
          </p:cNvPr>
          <p:cNvSpPr txBox="1"/>
          <p:nvPr/>
        </p:nvSpPr>
        <p:spPr>
          <a:xfrm>
            <a:off x="3413760" y="1459865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Practice: How would you select </a:t>
            </a:r>
            <a:r>
              <a:rPr lang="en-IE" dirty="0">
                <a:solidFill>
                  <a:srgbClr val="FF0000"/>
                </a:solidFill>
                <a:highlight>
                  <a:srgbClr val="C0C0C0"/>
                </a:highlight>
              </a:rPr>
              <a:t>a</a:t>
            </a:r>
            <a:r>
              <a:rPr lang="en-IE" dirty="0"/>
              <a:t> with elements larger than 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2ED664-D3F5-43AC-97CF-A3B66BEDB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433" y="1825625"/>
            <a:ext cx="7365984" cy="40036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C8058-3DBD-6F5B-520C-CCF1152261B5}"/>
              </a:ext>
            </a:extLst>
          </p:cNvPr>
          <p:cNvSpPr txBox="1"/>
          <p:nvPr/>
        </p:nvSpPr>
        <p:spPr>
          <a:xfrm>
            <a:off x="5822576" y="394671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a[mask]=[1, 3, 5]</a:t>
            </a:r>
          </a:p>
        </p:txBody>
      </p:sp>
    </p:spTree>
    <p:extLst>
      <p:ext uri="{BB962C8B-B14F-4D97-AF65-F5344CB8AC3E}">
        <p14:creationId xmlns:p14="http://schemas.microsoft.com/office/powerpoint/2010/main" val="3209139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46F6B8-FDD9-2FE9-08C2-C6588F263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160" y="1446959"/>
            <a:ext cx="6508569" cy="34646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C75D31-7879-B308-4A26-D2EC8398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60" y="4619570"/>
            <a:ext cx="7611229" cy="2060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157D15-91FD-2534-FFE7-A5D8EECD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Binary Mask - Indexing on 3D Array (Mask Broadcasting)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33434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6742-71BC-6F37-187B-B802AD6D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Setting Masked Elements to a Specific Value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233C5-472E-27A8-9DD7-94F374DA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358"/>
          <a:stretch/>
        </p:blipFill>
        <p:spPr>
          <a:xfrm>
            <a:off x="672160" y="1562815"/>
            <a:ext cx="7343120" cy="34695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374339-1C02-1716-7884-34F38728C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9" y="5077441"/>
            <a:ext cx="7343122" cy="1384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9AF8BA-BFE2-A4EC-FE1B-877C2A944185}"/>
              </a:ext>
            </a:extLst>
          </p:cNvPr>
          <p:cNvSpPr txBox="1"/>
          <p:nvPr/>
        </p:nvSpPr>
        <p:spPr>
          <a:xfrm>
            <a:off x="5425889" y="3059668"/>
            <a:ext cx="501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You can also assign another array value to this one. </a:t>
            </a:r>
          </a:p>
        </p:txBody>
      </p:sp>
    </p:spTree>
    <p:extLst>
      <p:ext uri="{BB962C8B-B14F-4D97-AF65-F5344CB8AC3E}">
        <p14:creationId xmlns:p14="http://schemas.microsoft.com/office/powerpoint/2010/main" val="363973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8FFB-A6DD-180C-71BD-56A285D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Reshaping with Element Order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301FA3-7FF6-A889-D86D-CE3CC0EC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160" y="2107778"/>
            <a:ext cx="7390447" cy="243610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E61D6B-461B-868F-916A-617743DD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60" y="4649369"/>
            <a:ext cx="7496480" cy="10372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6A2D3-F059-C249-9896-AF68FE024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29" y="3134029"/>
            <a:ext cx="3622506" cy="2819716"/>
          </a:xfrm>
          <a:prstGeom prst="rect">
            <a:avLst/>
          </a:prstGeom>
        </p:spPr>
      </p:pic>
      <p:pic>
        <p:nvPicPr>
          <p:cNvPr id="6" name="Picture 5" descr="A graph of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50D684FF-F96B-2990-5727-0B2FD66FB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191" y="402443"/>
            <a:ext cx="3216649" cy="2256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BD19D0-3B95-AC7C-E030-28DB44FA4076}"/>
              </a:ext>
            </a:extLst>
          </p:cNvPr>
          <p:cNvSpPr txBox="1"/>
          <p:nvPr/>
        </p:nvSpPr>
        <p:spPr>
          <a:xfrm>
            <a:off x="4637759" y="9490"/>
            <a:ext cx="607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 2D array, column indices correspond to the last dimension. </a:t>
            </a:r>
          </a:p>
          <a:p>
            <a:r>
              <a:rPr lang="en-US" dirty="0"/>
              <a:t>'C' means to fill in the last dimension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D6482-863C-F89A-246D-1990C491C9DD}"/>
              </a:ext>
            </a:extLst>
          </p:cNvPr>
          <p:cNvSpPr txBox="1"/>
          <p:nvPr/>
        </p:nvSpPr>
        <p:spPr>
          <a:xfrm>
            <a:off x="6696469" y="102855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shape=[R, C]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316838-8D57-AD56-3F09-C4A504867E52}"/>
              </a:ext>
            </a:extLst>
          </p:cNvPr>
          <p:cNvCxnSpPr>
            <a:cxnSpLocks/>
          </p:cNvCxnSpPr>
          <p:nvPr/>
        </p:nvCxnSpPr>
        <p:spPr>
          <a:xfrm>
            <a:off x="6158031" y="598394"/>
            <a:ext cx="1580751" cy="535500"/>
          </a:xfrm>
          <a:prstGeom prst="straightConnector1">
            <a:avLst/>
          </a:prstGeom>
          <a:ln w="25400">
            <a:solidFill>
              <a:srgbClr val="A39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68527B-D2B4-AAA8-0E9F-157FC23CFEDB}"/>
              </a:ext>
            </a:extLst>
          </p:cNvPr>
          <p:cNvSpPr txBox="1"/>
          <p:nvPr/>
        </p:nvSpPr>
        <p:spPr>
          <a:xfrm>
            <a:off x="4517470" y="1592956"/>
            <a:ext cx="366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'F' means to fill in the first dimension</a:t>
            </a:r>
            <a:endParaRPr lang="en-I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42A12E-7846-99ED-2988-034182E44193}"/>
              </a:ext>
            </a:extLst>
          </p:cNvPr>
          <p:cNvCxnSpPr/>
          <p:nvPr/>
        </p:nvCxnSpPr>
        <p:spPr>
          <a:xfrm flipV="1">
            <a:off x="5960697" y="1279476"/>
            <a:ext cx="1576379" cy="400567"/>
          </a:xfrm>
          <a:prstGeom prst="straightConnector1">
            <a:avLst/>
          </a:prstGeom>
          <a:ln w="25400">
            <a:solidFill>
              <a:srgbClr val="A39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4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5C55-D0D7-107B-8415-3462C55C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Transpose an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4CD0B-7DC2-E3AE-6F71-07C4B8CD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81" y="1282333"/>
            <a:ext cx="8505825" cy="34884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DAE8E-2DC1-BA0D-E00C-E0008C4E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81" y="4825244"/>
            <a:ext cx="8813257" cy="14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37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5C55-D0D7-107B-8415-3462C55C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Transpose an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34CD0B-7DC2-E3AE-6F71-07C4B8CD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81" y="1267093"/>
            <a:ext cx="8505825" cy="34884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DAE8E-2DC1-BA0D-E00C-E0008C4E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81" y="4825244"/>
            <a:ext cx="8813257" cy="1467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DF213-330E-4E2E-1D9C-1412AF032389}"/>
              </a:ext>
            </a:extLst>
          </p:cNvPr>
          <p:cNvSpPr txBox="1"/>
          <p:nvPr/>
        </p:nvSpPr>
        <p:spPr>
          <a:xfrm>
            <a:off x="6019800" y="2979420"/>
            <a:ext cx="160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Result is:</a:t>
            </a:r>
          </a:p>
          <a:p>
            <a:r>
              <a:rPr lang="en-IE" dirty="0">
                <a:latin typeface="Consolas" panose="020B0609020204030204" pitchFamily="49" charset="0"/>
              </a:rPr>
              <a:t>[[1, 3],</a:t>
            </a:r>
          </a:p>
          <a:p>
            <a:r>
              <a:rPr lang="en-IE" dirty="0">
                <a:latin typeface="Consolas" panose="020B0609020204030204" pitchFamily="49" charset="0"/>
              </a:rPr>
              <a:t> [2, 4]]</a:t>
            </a:r>
          </a:p>
        </p:txBody>
      </p:sp>
    </p:spTree>
    <p:extLst>
      <p:ext uri="{BB962C8B-B14F-4D97-AF65-F5344CB8AC3E}">
        <p14:creationId xmlns:p14="http://schemas.microsoft.com/office/powerpoint/2010/main" val="193319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30FD-0C97-4A7B-4069-19F16698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Transpose an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EE3585-6810-B066-7A06-4063CA266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183" y="1825625"/>
            <a:ext cx="8416484" cy="40036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2A9F7-291F-692E-5D95-B7AB5B66A83D}"/>
              </a:ext>
            </a:extLst>
          </p:cNvPr>
          <p:cNvSpPr txBox="1"/>
          <p:nvPr/>
        </p:nvSpPr>
        <p:spPr>
          <a:xfrm>
            <a:off x="4604385" y="120076"/>
            <a:ext cx="54126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 the higher dimension, you do not need understand </a:t>
            </a:r>
          </a:p>
          <a:p>
            <a:r>
              <a:rPr lang="en-IE" dirty="0"/>
              <a:t>how the array transpose in shape, but just remember it </a:t>
            </a:r>
            <a:br>
              <a:rPr lang="en-IE" dirty="0"/>
            </a:br>
            <a:r>
              <a:rPr lang="en-IE" dirty="0"/>
              <a:t>as a switch of the dimension indices. </a:t>
            </a:r>
          </a:p>
          <a:p>
            <a:endParaRPr lang="en-IE" dirty="0"/>
          </a:p>
          <a:p>
            <a:r>
              <a:rPr lang="en-IE" dirty="0"/>
              <a:t>For example, </a:t>
            </a:r>
          </a:p>
          <a:p>
            <a:r>
              <a:rPr lang="en-IE" dirty="0"/>
              <a:t>transpose($[H, W, C]$, (1, 0, 2)) will be [W, H, C]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979396D-1AB5-023A-5F9B-59A6B57010F9}"/>
              </a:ext>
            </a:extLst>
          </p:cNvPr>
          <p:cNvSpPr/>
          <p:nvPr/>
        </p:nvSpPr>
        <p:spPr>
          <a:xfrm>
            <a:off x="6954520" y="1798320"/>
            <a:ext cx="360680" cy="347226"/>
          </a:xfrm>
          <a:custGeom>
            <a:avLst/>
            <a:gdLst>
              <a:gd name="connsiteX0" fmla="*/ 0 w 386080"/>
              <a:gd name="connsiteY0" fmla="*/ 0 h 314960"/>
              <a:gd name="connsiteX1" fmla="*/ 96520 w 386080"/>
              <a:gd name="connsiteY1" fmla="*/ 243840 h 314960"/>
              <a:gd name="connsiteX2" fmla="*/ 386080 w 386080"/>
              <a:gd name="connsiteY2" fmla="*/ 314960 h 31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" h="314960">
                <a:moveTo>
                  <a:pt x="0" y="0"/>
                </a:moveTo>
                <a:cubicBezTo>
                  <a:pt x="16086" y="95673"/>
                  <a:pt x="32173" y="191347"/>
                  <a:pt x="96520" y="243840"/>
                </a:cubicBezTo>
                <a:cubicBezTo>
                  <a:pt x="160867" y="296333"/>
                  <a:pt x="273473" y="305646"/>
                  <a:pt x="386080" y="31496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4BA34-4472-4DF9-2A13-05E473F50D35}"/>
              </a:ext>
            </a:extLst>
          </p:cNvPr>
          <p:cNvSpPr txBox="1"/>
          <p:nvPr/>
        </p:nvSpPr>
        <p:spPr>
          <a:xfrm>
            <a:off x="7236835" y="1953356"/>
            <a:ext cx="166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Place 1 (W) to 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B16E52-543E-B09C-56CD-DDD728AECED9}"/>
              </a:ext>
            </a:extLst>
          </p:cNvPr>
          <p:cNvCxnSpPr>
            <a:cxnSpLocks/>
          </p:cNvCxnSpPr>
          <p:nvPr/>
        </p:nvCxnSpPr>
        <p:spPr>
          <a:xfrm flipH="1" flipV="1">
            <a:off x="8539480" y="1798320"/>
            <a:ext cx="162560" cy="2336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F588EA-6B66-EDF7-9CE3-2458E57DF0E0}"/>
              </a:ext>
            </a:extLst>
          </p:cNvPr>
          <p:cNvSpPr/>
          <p:nvPr/>
        </p:nvSpPr>
        <p:spPr>
          <a:xfrm>
            <a:off x="6217920" y="1818640"/>
            <a:ext cx="1691640" cy="884229"/>
          </a:xfrm>
          <a:custGeom>
            <a:avLst/>
            <a:gdLst>
              <a:gd name="connsiteX0" fmla="*/ 0 w 1691640"/>
              <a:gd name="connsiteY0" fmla="*/ 0 h 884229"/>
              <a:gd name="connsiteX1" fmla="*/ 518160 w 1691640"/>
              <a:gd name="connsiteY1" fmla="*/ 807720 h 884229"/>
              <a:gd name="connsiteX2" fmla="*/ 1412240 w 1691640"/>
              <a:gd name="connsiteY2" fmla="*/ 812800 h 884229"/>
              <a:gd name="connsiteX3" fmla="*/ 1691640 w 1691640"/>
              <a:gd name="connsiteY3" fmla="*/ 472440 h 88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640" h="884229">
                <a:moveTo>
                  <a:pt x="0" y="0"/>
                </a:moveTo>
                <a:cubicBezTo>
                  <a:pt x="141393" y="336126"/>
                  <a:pt x="282787" y="672253"/>
                  <a:pt x="518160" y="807720"/>
                </a:cubicBezTo>
                <a:cubicBezTo>
                  <a:pt x="753533" y="943187"/>
                  <a:pt x="1216660" y="868680"/>
                  <a:pt x="1412240" y="812800"/>
                </a:cubicBezTo>
                <a:cubicBezTo>
                  <a:pt x="1607820" y="756920"/>
                  <a:pt x="1649730" y="614680"/>
                  <a:pt x="1691640" y="4724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DE437-D34E-36DD-FF90-93266A2D912A}"/>
              </a:ext>
            </a:extLst>
          </p:cNvPr>
          <p:cNvSpPr txBox="1"/>
          <p:nvPr/>
        </p:nvSpPr>
        <p:spPr>
          <a:xfrm>
            <a:off x="6370510" y="2652919"/>
            <a:ext cx="156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W is of index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1DE792-2E16-D6E2-87D7-CAA103AB90F7}"/>
              </a:ext>
            </a:extLst>
          </p:cNvPr>
          <p:cNvSpPr/>
          <p:nvPr/>
        </p:nvSpPr>
        <p:spPr>
          <a:xfrm>
            <a:off x="6096000" y="1524000"/>
            <a:ext cx="264160" cy="294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498E34-FA36-24A2-5B5E-BF10AFA340FF}"/>
              </a:ext>
            </a:extLst>
          </p:cNvPr>
          <p:cNvSpPr/>
          <p:nvPr/>
        </p:nvSpPr>
        <p:spPr>
          <a:xfrm>
            <a:off x="8356600" y="1524000"/>
            <a:ext cx="264160" cy="294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474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4B01F8-5ED8-D754-71EB-E2C67F868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Bitmap Image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D84EF5C-A518-58CD-719F-B3B8A54E2F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Images are Pixels, a Pixel is composed of Integers (that is an array)</a:t>
            </a:r>
          </a:p>
        </p:txBody>
      </p:sp>
    </p:spTree>
    <p:extLst>
      <p:ext uri="{BB962C8B-B14F-4D97-AF65-F5344CB8AC3E}">
        <p14:creationId xmlns:p14="http://schemas.microsoft.com/office/powerpoint/2010/main" val="957747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2E6A09-FF82-9C9C-0C77-4D844C9C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Why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A62D2A-8984-6A7C-3917-855FDA7B8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It is easy to view. </a:t>
            </a:r>
          </a:p>
          <a:p>
            <a:r>
              <a:rPr lang="en-IE" dirty="0"/>
              <a:t>It is about bitmap visualization, in fact the heatmap. </a:t>
            </a:r>
          </a:p>
          <a:p>
            <a:r>
              <a:rPr lang="en-IE" dirty="0"/>
              <a:t>It is important knowledge before sequential neural networks (not include in this course. </a:t>
            </a:r>
          </a:p>
          <a:p>
            <a:r>
              <a:rPr lang="en-IE" strike="sngStrike" dirty="0"/>
              <a:t>Audio is another good use case, but it needs headphone mount on your head. </a:t>
            </a:r>
          </a:p>
          <a:p>
            <a:r>
              <a:rPr lang="en-IE" dirty="0"/>
              <a:t>We do not consider vector images (i.e., 2D computer graphics), we may cover that in the </a:t>
            </a:r>
            <a:r>
              <a:rPr lang="en-IE" dirty="0" err="1"/>
              <a:t>geomap</a:t>
            </a:r>
            <a:r>
              <a:rPr lang="en-IE" dirty="0"/>
              <a:t> visualization. </a:t>
            </a:r>
          </a:p>
        </p:txBody>
      </p:sp>
    </p:spTree>
    <p:extLst>
      <p:ext uri="{BB962C8B-B14F-4D97-AF65-F5344CB8AC3E}">
        <p14:creationId xmlns:p14="http://schemas.microsoft.com/office/powerpoint/2010/main" val="1583812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8FD1E2-23AB-D5A2-FA71-A6EB8F6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 of bitmap images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1167385-7AA7-750E-4B28-9AFF444BC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100" y="1825625"/>
            <a:ext cx="7306650" cy="4659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67E03-9FAD-F511-B492-97B346BC3A55}"/>
              </a:ext>
            </a:extLst>
          </p:cNvPr>
          <p:cNvSpPr txBox="1"/>
          <p:nvPr/>
        </p:nvSpPr>
        <p:spPr>
          <a:xfrm>
            <a:off x="4797287" y="3429000"/>
            <a:ext cx="310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 most settings, 1 bit is 0 or 1. </a:t>
            </a:r>
          </a:p>
        </p:txBody>
      </p:sp>
    </p:spTree>
    <p:extLst>
      <p:ext uri="{BB962C8B-B14F-4D97-AF65-F5344CB8AC3E}">
        <p14:creationId xmlns:p14="http://schemas.microsoft.com/office/powerpoint/2010/main" val="388364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8FD1E2-23AB-D5A2-FA71-A6EB8F6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are the difficulties about </a:t>
            </a:r>
            <a:r>
              <a:rPr lang="en-IE" dirty="0" err="1"/>
              <a:t>Numpy</a:t>
            </a:r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E281F1-8393-8336-3CD5-AC393790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4"/>
            <a:ext cx="8505186" cy="465899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Fortunately, this is not a neural network course, so we won't be handling very high-dimensional data. </a:t>
            </a:r>
          </a:p>
          <a:p>
            <a:pPr lvl="1"/>
            <a:r>
              <a:rPr lang="en-US" dirty="0"/>
              <a:t>For instance, in video processing using neural network, a typical video segment might have dimensions like [N, T, C=3 (RGB), H, W], whereas standard tabular data usually has just two dimensions [N, C], where N is the number of samples and C is the number of features. This makes visualization of tabular data much simpler.</a:t>
            </a:r>
          </a:p>
          <a:p>
            <a:r>
              <a:rPr lang="en-US" dirty="0"/>
              <a:t>High-dimensional data can be challenging because processing it with nested for-loops is inefficient and does not effectively utilize multi-core processing. </a:t>
            </a:r>
          </a:p>
          <a:p>
            <a:pPr lvl="1"/>
            <a:r>
              <a:rPr lang="en-US" dirty="0"/>
              <a:t>Techniques like code vectorization, which involve matrix operations or using tools like </a:t>
            </a:r>
            <a:r>
              <a:rPr lang="en-US" dirty="0" err="1">
                <a:solidFill>
                  <a:srgbClr val="FF0000"/>
                </a:solidFill>
              </a:rPr>
              <a:t>einops</a:t>
            </a:r>
            <a:r>
              <a:rPr lang="en-US" dirty="0"/>
              <a:t> for higher-dimensional arrays, can help achieve parallel processing.</a:t>
            </a:r>
          </a:p>
          <a:p>
            <a:r>
              <a:rPr lang="en-US" dirty="0"/>
              <a:t>In this course, we may need to manipulate a little high-dimensional data in very simple cases, but it won't be our main focus. </a:t>
            </a:r>
          </a:p>
          <a:p>
            <a:r>
              <a:rPr lang="en-US" dirty="0"/>
              <a:t>Remember, writing code that is easy to understand is often more valuable than optimizing for speed without adequate documentation, as it simplifies debugging, especially with complex data.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85928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EC27-E52A-F366-340E-82AD6E25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Color</a:t>
            </a:r>
            <a:r>
              <a:rPr lang="en-IE" dirty="0"/>
              <a:t>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50F9F-4237-E232-CF1F-169A823D0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402203"/>
            <a:ext cx="8505825" cy="2850518"/>
          </a:xfrm>
        </p:spPr>
      </p:pic>
    </p:spTree>
    <p:extLst>
      <p:ext uri="{BB962C8B-B14F-4D97-AF65-F5344CB8AC3E}">
        <p14:creationId xmlns:p14="http://schemas.microsoft.com/office/powerpoint/2010/main" val="2010523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0A5D-3775-9016-885E-53DEB7A7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Bitmaps as Arrays in Python/</a:t>
            </a:r>
            <a:r>
              <a:rPr lang="en-US" dirty="0" err="1"/>
              <a:t>Numpy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92CD5-1867-057A-6D8E-7A98A16A4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366950"/>
            <a:ext cx="8505825" cy="2921024"/>
          </a:xfrm>
        </p:spPr>
      </p:pic>
    </p:spTree>
    <p:extLst>
      <p:ext uri="{BB962C8B-B14F-4D97-AF65-F5344CB8AC3E}">
        <p14:creationId xmlns:p14="http://schemas.microsoft.com/office/powerpoint/2010/main" val="276050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0A5D-3775-9016-885E-53DEB7A7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Bitmaps as Arrays in Python/</a:t>
            </a:r>
            <a:r>
              <a:rPr lang="en-US" dirty="0" err="1"/>
              <a:t>Numpy</a:t>
            </a:r>
            <a:endParaRPr lang="en-I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AA0B28-FECB-8A03-D132-473572208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409" y="1825625"/>
            <a:ext cx="8124032" cy="40036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CA8040-50C6-EAE9-519F-720C693A1368}"/>
              </a:ext>
            </a:extLst>
          </p:cNvPr>
          <p:cNvSpPr txBox="1"/>
          <p:nvPr/>
        </p:nvSpPr>
        <p:spPr>
          <a:xfrm>
            <a:off x="4644887" y="6142383"/>
            <a:ext cx="224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Dimension is [H, W, C]</a:t>
            </a:r>
          </a:p>
        </p:txBody>
      </p:sp>
    </p:spTree>
    <p:extLst>
      <p:ext uri="{BB962C8B-B14F-4D97-AF65-F5344CB8AC3E}">
        <p14:creationId xmlns:p14="http://schemas.microsoft.com/office/powerpoint/2010/main" val="3397348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C9E64-0324-C29C-1DCA-0C495126B6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Load and Displaying Image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70604A-11AF-9680-1C4E-D9D55B402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In Python is easy</a:t>
            </a:r>
          </a:p>
        </p:txBody>
      </p:sp>
    </p:spTree>
    <p:extLst>
      <p:ext uri="{BB962C8B-B14F-4D97-AF65-F5344CB8AC3E}">
        <p14:creationId xmlns:p14="http://schemas.microsoft.com/office/powerpoint/2010/main" val="4228528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5F14-6450-CFEE-2768-77F70FEB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 Steps (Installation is needed in </a:t>
            </a:r>
            <a:r>
              <a:rPr lang="en-IE" dirty="0" err="1"/>
              <a:t>Colab</a:t>
            </a:r>
            <a:r>
              <a:rPr lang="en-IE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B78C9-D4FC-595E-E9A6-FB3831B78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649" y="1641965"/>
            <a:ext cx="7364072" cy="4643952"/>
          </a:xfrm>
        </p:spPr>
      </p:pic>
    </p:spTree>
    <p:extLst>
      <p:ext uri="{BB962C8B-B14F-4D97-AF65-F5344CB8AC3E}">
        <p14:creationId xmlns:p14="http://schemas.microsoft.com/office/powerpoint/2010/main" val="1430784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B0FF-763A-7BC2-8BC3-130F6601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Displaying Images with PIL (Simple Usages)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F1808-8241-4CC0-A10C-6FA12BA1E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497" y="1825625"/>
            <a:ext cx="7395856" cy="4003675"/>
          </a:xfrm>
        </p:spPr>
      </p:pic>
    </p:spTree>
    <p:extLst>
      <p:ext uri="{BB962C8B-B14F-4D97-AF65-F5344CB8AC3E}">
        <p14:creationId xmlns:p14="http://schemas.microsoft.com/office/powerpoint/2010/main" val="4035256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F992-CF34-6F6E-92B0-7220B72B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Images for Use with Matplotlib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114EB-0365-AB9B-1BEF-D51CF2FE3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578" y="1250984"/>
            <a:ext cx="7565694" cy="5152958"/>
          </a:xfrm>
        </p:spPr>
      </p:pic>
    </p:spTree>
    <p:extLst>
      <p:ext uri="{BB962C8B-B14F-4D97-AF65-F5344CB8AC3E}">
        <p14:creationId xmlns:p14="http://schemas.microsoft.com/office/powerpoint/2010/main" val="1320483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A547-B3FD-550C-C189-1D37B3E0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Rotating the Image Using .T</a:t>
            </a:r>
            <a:endParaRPr lang="en-I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0BA07D-9715-FF9A-96D8-E0EC317E7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160" y="1825625"/>
            <a:ext cx="7724331" cy="4003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38AD4-C52C-0D3F-8C89-68CBB289FEC5}"/>
              </a:ext>
            </a:extLst>
          </p:cNvPr>
          <p:cNvSpPr txBox="1"/>
          <p:nvPr/>
        </p:nvSpPr>
        <p:spPr>
          <a:xfrm>
            <a:off x="6803675" y="1172817"/>
            <a:ext cx="8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Wrong!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24DF6E-9097-2609-FECE-9EA03632584F}"/>
              </a:ext>
            </a:extLst>
          </p:cNvPr>
          <p:cNvCxnSpPr/>
          <p:nvPr/>
        </p:nvCxnSpPr>
        <p:spPr>
          <a:xfrm>
            <a:off x="6233160" y="4282440"/>
            <a:ext cx="2590800" cy="731520"/>
          </a:xfrm>
          <a:prstGeom prst="straightConnector1">
            <a:avLst/>
          </a:prstGeom>
          <a:ln w="25400">
            <a:solidFill>
              <a:srgbClr val="A39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1E1007-B041-F325-7A6C-4E35150FDE72}"/>
              </a:ext>
            </a:extLst>
          </p:cNvPr>
          <p:cNvSpPr txBox="1"/>
          <p:nvPr/>
        </p:nvSpPr>
        <p:spPr>
          <a:xfrm>
            <a:off x="6233160" y="5052298"/>
            <a:ext cx="379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Think about a lambda function for it. </a:t>
            </a:r>
          </a:p>
        </p:txBody>
      </p:sp>
    </p:spTree>
    <p:extLst>
      <p:ext uri="{BB962C8B-B14F-4D97-AF65-F5344CB8AC3E}">
        <p14:creationId xmlns:p14="http://schemas.microsoft.com/office/powerpoint/2010/main" val="2208189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0D71-019A-4AC3-4443-2D6F2CA1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Can you think of a simpler way to rotate the image’s height and width?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93C5A-73F7-0B9F-7400-545BF4A99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513" y="2794397"/>
            <a:ext cx="8505825" cy="2066130"/>
          </a:xfrm>
        </p:spPr>
      </p:pic>
    </p:spTree>
    <p:extLst>
      <p:ext uri="{BB962C8B-B14F-4D97-AF65-F5344CB8AC3E}">
        <p14:creationId xmlns:p14="http://schemas.microsoft.com/office/powerpoint/2010/main" val="386798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8FD1E2-23AB-D5A2-FA71-A6EB8F69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E281F1-8393-8336-3CD5-AC393790D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Numpy</a:t>
            </a:r>
            <a:r>
              <a:rPr lang="en-IE" dirty="0"/>
              <a:t> Arrays</a:t>
            </a:r>
          </a:p>
          <a:p>
            <a:r>
              <a:rPr lang="en-IE" dirty="0"/>
              <a:t>Bitmap Images</a:t>
            </a:r>
          </a:p>
          <a:p>
            <a:r>
              <a:rPr lang="en-IE" dirty="0"/>
              <a:t>Load and Display Image</a:t>
            </a:r>
          </a:p>
        </p:txBody>
      </p:sp>
    </p:spTree>
    <p:extLst>
      <p:ext uri="{BB962C8B-B14F-4D97-AF65-F5344CB8AC3E}">
        <p14:creationId xmlns:p14="http://schemas.microsoft.com/office/powerpoint/2010/main" val="348718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0D548-AA5F-13C8-65FD-D08B4A1FE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Numpy</a:t>
            </a:r>
            <a:r>
              <a:rPr lang="en-IE" dirty="0"/>
              <a:t> Arrays</a:t>
            </a:r>
            <a:br>
              <a:rPr lang="en-IE" dirty="0"/>
            </a:b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9AF23-D0EB-BC46-A59A-B8551FA5F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Import, Create, and Inspect an Array</a:t>
            </a:r>
          </a:p>
        </p:txBody>
      </p:sp>
    </p:spTree>
    <p:extLst>
      <p:ext uri="{BB962C8B-B14F-4D97-AF65-F5344CB8AC3E}">
        <p14:creationId xmlns:p14="http://schemas.microsoft.com/office/powerpoint/2010/main" val="364667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17C0D9-2C4C-26F2-DD2E-84593D5F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Importing NumPy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E7537A-FDED-8324-2F0A-58E5FF771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4292783"/>
            <a:ext cx="8505186" cy="1536415"/>
          </a:xfrm>
        </p:spPr>
        <p:txBody>
          <a:bodyPr/>
          <a:lstStyle/>
          <a:p>
            <a:r>
              <a:rPr lang="en-IE" dirty="0"/>
              <a:t>It is a convention to short `</a:t>
            </a:r>
            <a:r>
              <a:rPr lang="en-IE" dirty="0" err="1">
                <a:solidFill>
                  <a:srgbClr val="FF0000"/>
                </a:solidFill>
                <a:highlight>
                  <a:srgbClr val="FFFF00"/>
                </a:highlight>
              </a:rPr>
              <a:t>numpy</a:t>
            </a:r>
            <a:r>
              <a:rPr lang="en-IE" dirty="0"/>
              <a:t>` into `</a:t>
            </a:r>
            <a:r>
              <a:rPr lang="en-IE" dirty="0">
                <a:solidFill>
                  <a:srgbClr val="FF0000"/>
                </a:solidFill>
                <a:highlight>
                  <a:srgbClr val="FFFF00"/>
                </a:highlight>
              </a:rPr>
              <a:t>np</a:t>
            </a:r>
            <a:r>
              <a:rPr lang="en-IE" dirty="0"/>
              <a:t>` for most python users.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C84103-0112-EABC-E93A-8CBE5A62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6" y="1267093"/>
            <a:ext cx="9120934" cy="1608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6D84C-3F77-57C9-550E-F2789E6D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" y="2772602"/>
            <a:ext cx="9120934" cy="1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9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17C0D9-2C4C-26F2-DD2E-84593D5F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Creating Array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E7537A-FDED-8324-2F0A-58E5FF771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20" y="4876801"/>
            <a:ext cx="8505186" cy="1836318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It supports int, </a:t>
            </a:r>
            <a:r>
              <a:rPr lang="en-IE" dirty="0" err="1"/>
              <a:t>uint</a:t>
            </a:r>
            <a:r>
              <a:rPr lang="en-IE" dirty="0"/>
              <a:t>, float, double, real, complex, by specifying, </a:t>
            </a:r>
          </a:p>
          <a:p>
            <a:pPr marL="0" indent="0">
              <a:buNone/>
            </a:pPr>
            <a:r>
              <a:rPr lang="en-IE" dirty="0">
                <a:solidFill>
                  <a:srgbClr val="FF0000"/>
                </a:solidFill>
                <a:highlight>
                  <a:srgbClr val="FFFF00"/>
                </a:highlight>
              </a:rPr>
              <a:t>arr1 = </a:t>
            </a:r>
            <a:r>
              <a:rPr lang="en-IE" dirty="0" err="1">
                <a:solidFill>
                  <a:srgbClr val="FF0000"/>
                </a:solidFill>
                <a:highlight>
                  <a:srgbClr val="FFFF00"/>
                </a:highlight>
              </a:rPr>
              <a:t>np.array</a:t>
            </a:r>
            <a:r>
              <a:rPr lang="en-IE" dirty="0">
                <a:solidFill>
                  <a:srgbClr val="FF0000"/>
                </a:solidFill>
                <a:highlight>
                  <a:srgbClr val="FFFF00"/>
                </a:highlight>
              </a:rPr>
              <a:t>([1, 2, 3, 4, 5], </a:t>
            </a:r>
            <a:r>
              <a:rPr lang="en-IE" dirty="0" err="1">
                <a:solidFill>
                  <a:srgbClr val="FF0000"/>
                </a:solidFill>
                <a:highlight>
                  <a:srgbClr val="FFFF00"/>
                </a:highlight>
              </a:rPr>
              <a:t>dtype</a:t>
            </a:r>
            <a:r>
              <a:rPr lang="en-IE" dirty="0">
                <a:solidFill>
                  <a:srgbClr val="FF0000"/>
                </a:solidFill>
                <a:highlight>
                  <a:srgbClr val="FFFF00"/>
                </a:highlight>
              </a:rPr>
              <a:t>=np.float64)</a:t>
            </a:r>
            <a:r>
              <a:rPr lang="en-IE" dirty="0"/>
              <a:t> you can force the array to be double floating array. </a:t>
            </a:r>
          </a:p>
          <a:p>
            <a:pPr marL="0" indent="0">
              <a:buNone/>
            </a:pPr>
            <a:r>
              <a:rPr lang="en-IE" dirty="0"/>
              <a:t>see https://numpy.org/doc/stable/reference/arrays.dtypes.html for details. </a:t>
            </a:r>
          </a:p>
          <a:p>
            <a:r>
              <a:rPr lang="en-IE" dirty="0"/>
              <a:t>Usually, we only use the Python’s build-in </a:t>
            </a:r>
            <a:r>
              <a:rPr lang="en-IE" dirty="0">
                <a:solidFill>
                  <a:srgbClr val="FF0000"/>
                </a:solidFill>
              </a:rPr>
              <a:t>float (64bits)</a:t>
            </a:r>
            <a:r>
              <a:rPr lang="en-IE" dirty="0"/>
              <a:t>, and </a:t>
            </a:r>
            <a:r>
              <a:rPr lang="en-IE" dirty="0">
                <a:solidFill>
                  <a:srgbClr val="FF0000"/>
                </a:solidFill>
              </a:rPr>
              <a:t>int (infinite bits)</a:t>
            </a:r>
            <a:r>
              <a:rPr lang="en-IE" dirty="0"/>
              <a:t>, </a:t>
            </a:r>
          </a:p>
          <a:p>
            <a:r>
              <a:rPr lang="en-IE" dirty="0"/>
              <a:t>While for </a:t>
            </a:r>
            <a:r>
              <a:rPr lang="en-IE" dirty="0" err="1">
                <a:solidFill>
                  <a:srgbClr val="FF0000"/>
                </a:solidFill>
                <a:highlight>
                  <a:srgbClr val="FFFF00"/>
                </a:highlight>
              </a:rPr>
              <a:t>opencv</a:t>
            </a:r>
            <a:r>
              <a:rPr lang="en-IE" dirty="0">
                <a:solidFill>
                  <a:srgbClr val="FF0000"/>
                </a:solidFill>
                <a:highlight>
                  <a:srgbClr val="FFFF00"/>
                </a:highlight>
              </a:rPr>
              <a:t> (cv2)</a:t>
            </a:r>
            <a:r>
              <a:rPr lang="en-IE" dirty="0"/>
              <a:t> application, you will need to use </a:t>
            </a:r>
            <a:r>
              <a:rPr lang="en-IE" dirty="0">
                <a:solidFill>
                  <a:srgbClr val="FF0000"/>
                </a:solidFill>
              </a:rPr>
              <a:t>np.float32</a:t>
            </a:r>
            <a:r>
              <a:rPr lang="en-IE" dirty="0"/>
              <a:t> (for most image transformations) and </a:t>
            </a:r>
            <a:r>
              <a:rPr lang="en-IE" dirty="0">
                <a:solidFill>
                  <a:srgbClr val="FF0000"/>
                </a:solidFill>
              </a:rPr>
              <a:t>np.uint8</a:t>
            </a:r>
            <a:r>
              <a:rPr lang="en-IE" dirty="0"/>
              <a:t> (for image read and save).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AE68B-4636-9AAA-3FD6-E6E0D79A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11"/>
          <a:stretch/>
        </p:blipFill>
        <p:spPr>
          <a:xfrm>
            <a:off x="432211" y="1562099"/>
            <a:ext cx="8562768" cy="32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6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E7537A-FDED-8324-2F0A-58E5FF771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20" y="5176703"/>
            <a:ext cx="8505186" cy="1536415"/>
          </a:xfrm>
        </p:spPr>
        <p:txBody>
          <a:bodyPr>
            <a:normAutofit fontScale="85000" lnSpcReduction="10000"/>
          </a:bodyPr>
          <a:lstStyle/>
          <a:p>
            <a:r>
              <a:rPr lang="en-IE" dirty="0"/>
              <a:t>Dimensions is 2 because it is a 2D array</a:t>
            </a:r>
          </a:p>
          <a:p>
            <a:r>
              <a:rPr lang="en-IE" dirty="0"/>
              <a:t>Shape is [2, 3] because it is 2 row and 3 column</a:t>
            </a:r>
          </a:p>
          <a:p>
            <a:r>
              <a:rPr lang="en-IE" dirty="0"/>
              <a:t>Size is the total number of elements in the array that is 6=2x3</a:t>
            </a:r>
          </a:p>
          <a:p>
            <a:r>
              <a:rPr lang="en-IE" dirty="0"/>
              <a:t>Data type is int64 which is the default in </a:t>
            </a:r>
            <a:r>
              <a:rPr lang="en-IE" dirty="0" err="1"/>
              <a:t>numpy</a:t>
            </a:r>
            <a:r>
              <a:rPr lang="en-IE" dirty="0"/>
              <a:t>, for int with undefined length.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5F7D3-F4F0-D10C-7A0A-49D9163C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Array Attributes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CC9FA-C6C1-53C8-5467-AB382E37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14" y="1287548"/>
            <a:ext cx="8660877" cy="3744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497956-CDB1-C0D7-5761-6FF091CE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26" y="3159962"/>
            <a:ext cx="4496427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7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Uploaded image">
            <a:extLst>
              <a:ext uri="{FF2B5EF4-FFF2-40B4-BE49-F238E27FC236}">
                <a16:creationId xmlns:a16="http://schemas.microsoft.com/office/drawing/2014/main" id="{0EEC1EFF-F636-41CA-C001-8B08CA6DF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482" y="103074"/>
            <a:ext cx="5093073" cy="229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81BA9-D53D-427C-782F-E07AD676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Array Indexing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197CE35-B50E-0A62-36E0-C7D905A6F9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2160" y="1565255"/>
            <a:ext cx="742296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Array Structure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diagram represents a 3D NumPy array with three dimensions: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shape[0]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shape[1]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shape[2]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values in the array are arranged across multiple layers. 	The orange layer represents the first layer, and the blue layer represents the second layer.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Indexing in NumPy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Axes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NumPy arrays are indexed using the following convention: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shape[0]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represents the axis for layers.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shape[1]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represents the axis for rows.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shape[2]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represents the axis for columns.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Element Access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element in the array is identified by its 3D index in the format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[layer, row, column]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example, in the diagram: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value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located in the 1st layer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shape[0] = 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1st row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shape[1] = 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and 3rd column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shape[2] = 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represented by the index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[0, 0, 2]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76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S">
      <a:dk1>
        <a:srgbClr val="000000"/>
      </a:dk1>
      <a:lt1>
        <a:srgbClr val="FFFFFF"/>
      </a:lt1>
      <a:dk2>
        <a:srgbClr val="A39361"/>
      </a:dk2>
      <a:lt2>
        <a:srgbClr val="E7E6E6"/>
      </a:lt2>
      <a:accent1>
        <a:srgbClr val="AFD2F0"/>
      </a:accent1>
      <a:accent2>
        <a:srgbClr val="F0BEE6"/>
      </a:accent2>
      <a:accent3>
        <a:srgbClr val="E1EB73"/>
      </a:accent3>
      <a:accent4>
        <a:srgbClr val="80E0A7"/>
      </a:accent4>
      <a:accent5>
        <a:srgbClr val="00594C"/>
      </a:accent5>
      <a:accent6>
        <a:srgbClr val="AF272F"/>
      </a:accent6>
      <a:hlink>
        <a:srgbClr val="702F8A"/>
      </a:hlink>
      <a:folHlink>
        <a:srgbClr val="232C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rgbClr val="A3946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7b0cb9-819c-472b-ac00-f0d01af66b27">
      <Terms xmlns="http://schemas.microsoft.com/office/infopath/2007/PartnerControls"/>
    </lcf76f155ced4ddcb4097134ff3c332f>
    <TaxCatchAll xmlns="bc1e5928-6e8c-42d3-91a2-8f7656eef01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DF6977E4FD44B95D64B3FD69A58FF" ma:contentTypeVersion="5" ma:contentTypeDescription="Create a new document." ma:contentTypeScope="" ma:versionID="b3fc9d3a27e048f346c9049df36cb1d2">
  <xsd:schema xmlns:xsd="http://www.w3.org/2001/XMLSchema" xmlns:xs="http://www.w3.org/2001/XMLSchema" xmlns:p="http://schemas.microsoft.com/office/2006/metadata/properties" xmlns:ns2="29899d39-eaa5-4143-92a7-d4258dba3ac5" xmlns:ns3="d3dfd1f0-801d-4827-8b9a-13d35a2e55ef" xmlns:ns4="cd7b0cb9-819c-472b-ac00-f0d01af66b27" xmlns:ns5="bc1e5928-6e8c-42d3-91a2-8f7656eef016" targetNamespace="http://schemas.microsoft.com/office/2006/metadata/properties" ma:root="true" ma:fieldsID="d3f97df9ac85573be0692ee832659d5d" ns2:_="" ns3:_="" ns4:_="" ns5:_="">
    <xsd:import namespace="29899d39-eaa5-4143-92a7-d4258dba3ac5"/>
    <xsd:import namespace="d3dfd1f0-801d-4827-8b9a-13d35a2e55ef"/>
    <xsd:import namespace="cd7b0cb9-819c-472b-ac00-f0d01af66b27"/>
    <xsd:import namespace="bc1e5928-6e8c-42d3-91a2-8f7656eef0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4:lcf76f155ced4ddcb4097134ff3c332f" minOccurs="0"/>
                <xsd:element ref="ns5:TaxCatchAll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899d39-eaa5-4143-92a7-d4258dba3a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fd1f0-801d-4827-8b9a-13d35a2e55e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b0cb9-819c-472b-ac00-f0d01af66b2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3171dcf-9f24-49d3-a174-2c38269957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e5928-6e8c-42d3-91a2-8f7656eef016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f82bdff-f4eb-4306-8a43-b89a49a16ad4}" ma:internalName="TaxCatchAll" ma:showField="CatchAllData" ma:web="bc1e5928-6e8c-42d3-91a2-8f7656eef0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CF3F6C-7C34-4740-9E1D-A9525CA79AE4}">
  <ds:schemaRefs>
    <ds:schemaRef ds:uri="http://purl.org/dc/elements/1.1/"/>
    <ds:schemaRef ds:uri="http://purl.org/dc/terms/"/>
    <ds:schemaRef ds:uri="http://purl.org/dc/dcmitype/"/>
    <ds:schemaRef ds:uri="d3dfd1f0-801d-4827-8b9a-13d35a2e55ef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29899d39-eaa5-4143-92a7-d4258dba3ac5"/>
    <ds:schemaRef ds:uri="bc1e5928-6e8c-42d3-91a2-8f7656eef016"/>
    <ds:schemaRef ds:uri="cd7b0cb9-819c-472b-ac00-f0d01af66b2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D81D3C1-F8D2-4E29-B9A7-9CD2D33645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899d39-eaa5-4143-92a7-d4258dba3ac5"/>
    <ds:schemaRef ds:uri="d3dfd1f0-801d-4827-8b9a-13d35a2e55ef"/>
    <ds:schemaRef ds:uri="cd7b0cb9-819c-472b-ac00-f0d01af66b27"/>
    <ds:schemaRef ds:uri="bc1e5928-6e8c-42d3-91a2-8f7656eef0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FE4BDA-3CC1-4739-A570-5E406702CD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9723</TotalTime>
  <Words>1210</Words>
  <Application>Microsoft Office PowerPoint</Application>
  <PresentationFormat>Widescreen</PresentationFormat>
  <Paragraphs>109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 Unicode MS</vt:lpstr>
      <vt:lpstr>Arial</vt:lpstr>
      <vt:lpstr>Arial Black</vt:lpstr>
      <vt:lpstr>Calibri</vt:lpstr>
      <vt:lpstr>Consolas</vt:lpstr>
      <vt:lpstr>Office Theme</vt:lpstr>
      <vt:lpstr>Data Visualisation 4</vt:lpstr>
      <vt:lpstr>Why Learn Numpy</vt:lpstr>
      <vt:lpstr>What are the difficulties about Numpy</vt:lpstr>
      <vt:lpstr>TOC</vt:lpstr>
      <vt:lpstr>Numpy Arrays </vt:lpstr>
      <vt:lpstr>Importing NumPy</vt:lpstr>
      <vt:lpstr>Creating Array</vt:lpstr>
      <vt:lpstr>Array Attributes</vt:lpstr>
      <vt:lpstr>Array Indexing</vt:lpstr>
      <vt:lpstr>Introduction to NumPy Array Operations</vt:lpstr>
      <vt:lpstr>Basic Operations</vt:lpstr>
      <vt:lpstr>Broadcasting</vt:lpstr>
      <vt:lpstr>Mathematical Functions</vt:lpstr>
      <vt:lpstr>Useful Statistic Functions</vt:lpstr>
      <vt:lpstr>Array Slicing and Indexing</vt:lpstr>
      <vt:lpstr>Stacking Arrays</vt:lpstr>
      <vt:lpstr>Stacking Arrays</vt:lpstr>
      <vt:lpstr>Concatenating Arrays</vt:lpstr>
      <vt:lpstr>Introduction to NumPy Array Operations</vt:lpstr>
      <vt:lpstr>Binary Mask Indexing</vt:lpstr>
      <vt:lpstr>Binary Mask - Indexing on 3D Array (Mask Broadcasting)</vt:lpstr>
      <vt:lpstr>Setting Masked Elements to a Specific Value</vt:lpstr>
      <vt:lpstr>Reshaping with Element Order</vt:lpstr>
      <vt:lpstr>Transpose an Array</vt:lpstr>
      <vt:lpstr>Transpose an Array</vt:lpstr>
      <vt:lpstr>Transpose an Array</vt:lpstr>
      <vt:lpstr>Bitmap Image</vt:lpstr>
      <vt:lpstr>Why Image</vt:lpstr>
      <vt:lpstr>Introduction of bitmap images</vt:lpstr>
      <vt:lpstr>Color Image</vt:lpstr>
      <vt:lpstr>Viewing Bitmaps as Arrays in Python/Numpy</vt:lpstr>
      <vt:lpstr>Viewing Bitmaps as Arrays in Python/Numpy</vt:lpstr>
      <vt:lpstr>Load and Displaying Image</vt:lpstr>
      <vt:lpstr>Pre Steps (Installation is needed in Colab)</vt:lpstr>
      <vt:lpstr>Loading and Displaying Images with PIL (Simple Usages)</vt:lpstr>
      <vt:lpstr>Converting Images for Use with Matplotlib</vt:lpstr>
      <vt:lpstr>Rotating the Image Using .T</vt:lpstr>
      <vt:lpstr>Quiz: Can you think of a simpler way to rotate the image’s height and width?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 MULLEROVA</dc:creator>
  <cp:lastModifiedBy>Yuhang Ye</cp:lastModifiedBy>
  <cp:revision>597</cp:revision>
  <cp:lastPrinted>2023-09-07T17:08:43Z</cp:lastPrinted>
  <dcterms:created xsi:type="dcterms:W3CDTF">2021-09-21T09:22:04Z</dcterms:created>
  <dcterms:modified xsi:type="dcterms:W3CDTF">2024-09-24T09:18:46Z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0x01010041FDF6977E4FD44B95D64B3FD69A58FF</vt:lpwstr>
  </property>
  <property fmtid="{D5CDD505-2E9C-101B-9397-08002B2CF9AE}" pid="3" name="MediaServiceImageTags">
    <vt:lpwstr/>
  </property>
</Properties>
</file>